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"/>
  </p:notesMasterIdLst>
  <p:sldIdLst>
    <p:sldId id="268" r:id="rId2"/>
    <p:sldId id="269" r:id="rId3"/>
    <p:sldId id="257" r:id="rId4"/>
    <p:sldId id="267" r:id="rId5"/>
    <p:sldId id="270" r:id="rId6"/>
    <p:sldId id="258" r:id="rId7"/>
    <p:sldId id="259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81" autoAdjust="0"/>
    <p:restoredTop sz="94660"/>
  </p:normalViewPr>
  <p:slideViewPr>
    <p:cSldViewPr>
      <p:cViewPr varScale="1">
        <p:scale>
          <a:sx n="70" d="100"/>
          <a:sy n="70" d="100"/>
        </p:scale>
        <p:origin x="10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74B21-258E-4E3D-A792-E972B5F4D68F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99876-480E-4366-844A-86CA6DDC6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05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E7B-49AF-4F0D-85C4-965078F41C30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EA27-D94B-4FFD-8F73-CAB984DC4A72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1A18-096F-4300-A279-67F218B48708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C2F-CA5F-4A6D-8DA7-9A89A39C8294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051B-571C-493E-9366-0F7C31DBD54A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39CA-E78A-4176-8BA1-FA32FAB78EA6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A122-7A30-4942-A73C-76902F072846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CF1-84FA-4F5A-BC57-5006508A7C42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AF8-3BEB-47FE-86F6-56EBE74A6802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C3F4-3EC1-45F8-8010-63A89B934073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ECD5-C5F4-4529-BE9B-858E3CA78447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FFD5875-B3A5-4ACD-948A-196EC82A040E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linicalascondes.cl/Dev_CLC/media/Imagenes/Centros/sintomas_diabete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sz="8800" b="1" dirty="0">
                <a:solidFill>
                  <a:srgbClr val="C00000"/>
                </a:solidFill>
              </a:rPr>
              <a:t>	</a:t>
            </a:r>
            <a:r>
              <a:rPr lang="es-ES" sz="8800" b="1" dirty="0" smtClean="0">
                <a:solidFill>
                  <a:srgbClr val="C00000"/>
                </a:solidFill>
              </a:rPr>
              <a:t>	</a:t>
            </a:r>
            <a:r>
              <a:rPr lang="es-ES" sz="8800" b="1" dirty="0" smtClean="0">
                <a:solidFill>
                  <a:schemeClr val="accent1">
                    <a:lumMod val="75000"/>
                  </a:schemeClr>
                </a:solidFill>
              </a:rPr>
              <a:t>DIABETES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B62B-BE3F-46C7-800C-18F550F0461D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21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781800" cy="808112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Fisiopatología de la Diabetes</a:t>
            </a:r>
            <a:endParaRPr lang="es-E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697137"/>
              </p:ext>
            </p:extLst>
          </p:nvPr>
        </p:nvGraphicFramePr>
        <p:xfrm>
          <a:off x="755576" y="1916832"/>
          <a:ext cx="7543800" cy="3779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es-ES" sz="2600" dirty="0" smtClean="0"/>
                        <a:t>DIABETES MELLITUS TIPO 1 Y</a:t>
                      </a:r>
                      <a:r>
                        <a:rPr lang="es-ES" sz="2600" baseline="0" dirty="0" smtClean="0"/>
                        <a:t> 2</a:t>
                      </a:r>
                      <a:endParaRPr lang="es-ES" sz="2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l"/>
                      <a:r>
                        <a:rPr lang="es-ES" sz="2400" b="1" dirty="0" smtClean="0"/>
                        <a:t>TIPO</a:t>
                      </a:r>
                      <a:r>
                        <a:rPr lang="es-ES" sz="2400" b="1" baseline="0" dirty="0" smtClean="0"/>
                        <a:t> 1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TIPO 2</a:t>
                      </a:r>
                      <a:endParaRPr lang="es-ES" sz="2400" b="1" dirty="0"/>
                    </a:p>
                  </a:txBody>
                  <a:tcPr/>
                </a:tc>
              </a:tr>
              <a:tr h="96010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b="0" dirty="0" smtClean="0"/>
                        <a:t>Destrucción </a:t>
                      </a:r>
                      <a:r>
                        <a:rPr lang="es-ES" sz="2400" b="0" dirty="0" smtClean="0">
                          <a:solidFill>
                            <a:schemeClr val="accent1"/>
                          </a:solidFill>
                        </a:rPr>
                        <a:t>(autoinmune)</a:t>
                      </a:r>
                      <a:r>
                        <a:rPr lang="es-ES" sz="2400" b="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2400" b="0" baseline="0" dirty="0" smtClean="0"/>
                        <a:t>total de las células beta.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b="0" baseline="0" dirty="0" smtClean="0"/>
                        <a:t>Deficiencia absoluta de insulina.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b="0" baseline="0" dirty="0" smtClean="0"/>
                        <a:t>Los pacientes dependen de la administración exógena para su supervivencia.</a:t>
                      </a:r>
                      <a:endParaRPr lang="es-E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b="0" dirty="0" smtClean="0"/>
                        <a:t>Consecuencia</a:t>
                      </a:r>
                      <a:r>
                        <a:rPr lang="es-ES" sz="2400" b="0" baseline="0" dirty="0" smtClean="0"/>
                        <a:t> de una defecto progresivo en la secreción de insulina.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b="0" baseline="0" dirty="0" smtClean="0"/>
                        <a:t>Resistencia periférica a la insulina.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b="0" baseline="0" dirty="0" smtClean="0"/>
                        <a:t>No insulinodependiente.</a:t>
                      </a:r>
                      <a:endParaRPr lang="es-E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AD0-C7B6-4A40-8F59-8123C30867D6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895600" cy="365125"/>
          </a:xfrm>
        </p:spPr>
        <p:txBody>
          <a:bodyPr/>
          <a:lstStyle/>
          <a:p>
            <a:r>
              <a:rPr lang="es-ES" dirty="0" smtClean="0"/>
              <a:t>Centro de Salud de </a:t>
            </a:r>
            <a:r>
              <a:rPr lang="es-ES" dirty="0" err="1" smtClean="0"/>
              <a:t>Santomera</a:t>
            </a:r>
            <a:r>
              <a:rPr lang="es-ES" dirty="0" smtClean="0"/>
              <a:t>.                DUE: Carmen López.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71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F9A4-4C0B-4D16-9F2C-CFFBFE7FB1E5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224" y="404664"/>
            <a:ext cx="7416824" cy="572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8B1F-5E74-4D7F-9B77-4B01314A1A9E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pic>
        <p:nvPicPr>
          <p:cNvPr id="1027" name="Picture 3" descr="http://www.clinicalascondes.cl/Dev_CLC/media/Imagenes/Centros/sintomas_diabet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5888" y="1156752"/>
            <a:ext cx="6505512" cy="478804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94293" y="43998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/>
                </a:solidFill>
                <a:latin typeface="+mj-lt"/>
              </a:rPr>
              <a:t>SÍNTOMAS DE HIPOGLUCEMIA</a:t>
            </a:r>
            <a:endParaRPr lang="es-ES" sz="32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accent1"/>
                </a:solidFill>
              </a:rPr>
              <a:t> A SABER</a:t>
            </a:r>
            <a:endParaRPr lang="es-ES" sz="40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124744"/>
            <a:ext cx="7543800" cy="3886200"/>
          </a:xfrm>
        </p:spPr>
        <p:txBody>
          <a:bodyPr/>
          <a:lstStyle/>
          <a:p>
            <a:r>
              <a:rPr lang="es-ES" dirty="0"/>
              <a:t>Los síntomas disminuyen progresivamente a mayor número de hipoglucemias</a:t>
            </a:r>
            <a:r>
              <a:rPr lang="es-ES" dirty="0" smtClean="0"/>
              <a:t>.</a:t>
            </a:r>
          </a:p>
          <a:p>
            <a:r>
              <a:rPr lang="es-ES" dirty="0"/>
              <a:t>De </a:t>
            </a:r>
            <a:r>
              <a:rPr lang="es-ES" dirty="0" smtClean="0"/>
              <a:t>ahí, </a:t>
            </a:r>
            <a:r>
              <a:rPr lang="es-ES" dirty="0"/>
              <a:t>la necesidad de ingerir un suplemento a media mañana. 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C2F-CA5F-4A6D-8DA7-9A89A39C8294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12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781800" cy="880120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solidFill>
                  <a:schemeClr val="accent1"/>
                </a:solidFill>
              </a:rPr>
              <a:t>¿ CÓMO ACTUAR ANTE </a:t>
            </a:r>
            <a:r>
              <a:rPr lang="es-ES" sz="4000" b="1" dirty="0" smtClean="0">
                <a:solidFill>
                  <a:schemeClr val="accent1"/>
                </a:solidFill>
              </a:rPr>
              <a:t>UNA </a:t>
            </a:r>
            <a:r>
              <a:rPr lang="es-ES" sz="4000" b="1" dirty="0" smtClean="0">
                <a:solidFill>
                  <a:schemeClr val="accent1"/>
                </a:solidFill>
              </a:rPr>
              <a:t>HIPOGLUCEMIA?</a:t>
            </a:r>
            <a:endParaRPr lang="es-ES" sz="40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1.- Dar a tomar  líquido azucarado (zumo, agua con azúcar…) cuanto antes </a:t>
            </a:r>
            <a:r>
              <a:rPr lang="es-ES" dirty="0" smtClean="0">
                <a:solidFill>
                  <a:schemeClr val="accent1"/>
                </a:solidFill>
              </a:rPr>
              <a:t>SIEMPRE QUE EL NIÑO ESTÉ CONSCIENTE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2.- Si el niño está inconsciente, poner en posición de seguridad. No dar alimentos por boca.</a:t>
            </a:r>
          </a:p>
          <a:p>
            <a:pPr marL="0" indent="0" algn="just">
              <a:buNone/>
            </a:pPr>
            <a:r>
              <a:rPr lang="es-ES" dirty="0" smtClean="0"/>
              <a:t>3.- Tan </a:t>
            </a:r>
            <a:r>
              <a:rPr lang="es-ES" dirty="0"/>
              <a:t>pronto sea posible, se realizará un test </a:t>
            </a:r>
            <a:r>
              <a:rPr lang="es-ES" dirty="0" smtClean="0"/>
              <a:t>de glucemia.</a:t>
            </a:r>
          </a:p>
          <a:p>
            <a:pPr marL="0" indent="0" algn="just">
              <a:buNone/>
            </a:pPr>
            <a:r>
              <a:rPr lang="es-ES" dirty="0" smtClean="0"/>
              <a:t>4.- Si fuese una hiperglucemia la administración de azúcar no pondría al niño en riesgo.</a:t>
            </a:r>
          </a:p>
          <a:p>
            <a:pPr marL="0" indent="0" algn="just">
              <a:buNone/>
            </a:pPr>
            <a:r>
              <a:rPr lang="es-ES" dirty="0"/>
              <a:t>5</a:t>
            </a:r>
            <a:r>
              <a:rPr lang="es-ES" dirty="0" smtClean="0"/>
              <a:t>.- </a:t>
            </a:r>
            <a:r>
              <a:rPr lang="es-ES" dirty="0"/>
              <a:t>Si está inconsciente o tiene convulsiones, debe administrársele una inyección de </a:t>
            </a:r>
            <a:r>
              <a:rPr lang="es-ES" b="1" dirty="0">
                <a:solidFill>
                  <a:schemeClr val="accent1"/>
                </a:solidFill>
              </a:rPr>
              <a:t>glucagón</a:t>
            </a:r>
            <a:r>
              <a:rPr lang="es-ES" dirty="0"/>
              <a:t> intramuscular o subcutáneo (abdomen, muslos o brazos) y pedir ayuda médica urgente, si a los 15 minutos no ha despertado debe administrarse otra inyección. Teléfono de emergencias </a:t>
            </a:r>
            <a:r>
              <a:rPr lang="es-ES" dirty="0" smtClean="0">
                <a:solidFill>
                  <a:schemeClr val="accent1"/>
                </a:solidFill>
              </a:rPr>
              <a:t>112.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BFD5-C54D-4CED-B880-94152DB89160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28799"/>
            <a:ext cx="8229600" cy="30963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pt-BR" sz="2500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es-ES" sz="2500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es-ES" sz="25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es-ES" sz="2500" dirty="0" smtClean="0"/>
              <a:t>.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8A38-6C71-4BCB-ADD3-8931DEC9ABD3}" type="datetime1">
              <a:rPr lang="es-ES" smtClean="0"/>
              <a:t>27/01/2020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Salud de Santomera.              DUE: Carmen López.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-180528" y="2095520"/>
            <a:ext cx="9468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/>
                </a:solidFill>
              </a:rPr>
              <a:t>RECUERDE QUE LA RAPIDEZ Y SERENIDAD EN ESTOS CASOS ES FUNDAMENTAL</a:t>
            </a:r>
            <a:endParaRPr lang="es-ES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316</Words>
  <Application>Microsoft Office PowerPoint</Application>
  <PresentationFormat>Presentación en pantalla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Impact</vt:lpstr>
      <vt:lpstr>Times New Roman</vt:lpstr>
      <vt:lpstr>NewsPrint</vt:lpstr>
      <vt:lpstr> </vt:lpstr>
      <vt:lpstr>Fisiopatología de la Diabetes</vt:lpstr>
      <vt:lpstr>Presentación de PowerPoint</vt:lpstr>
      <vt:lpstr>Presentación de PowerPoint</vt:lpstr>
      <vt:lpstr> A SABER</vt:lpstr>
      <vt:lpstr>¿ CÓMO ACTUAR ANTE UNA HIPOGLUCEMIA?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Mª Carmen Lopez Molina</dc:creator>
  <cp:lastModifiedBy>Full name</cp:lastModifiedBy>
  <cp:revision>37</cp:revision>
  <cp:lastPrinted>2020-01-27T12:33:25Z</cp:lastPrinted>
  <dcterms:modified xsi:type="dcterms:W3CDTF">2020-01-27T18:23:30Z</dcterms:modified>
</cp:coreProperties>
</file>